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61" r:id="rId3"/>
    <p:sldId id="263" r:id="rId4"/>
    <p:sldId id="262" r:id="rId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86" autoAdjust="0"/>
  </p:normalViewPr>
  <p:slideViewPr>
    <p:cSldViewPr>
      <p:cViewPr>
        <p:scale>
          <a:sx n="74" d="100"/>
          <a:sy n="74" d="100"/>
        </p:scale>
        <p:origin x="-169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E6555-2256-44DC-B36E-CCE45F2AFEDC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4A935-3D8B-421C-B89E-8639DE37E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716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05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1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127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1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242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10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156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90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4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3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C56C8-D2BD-4EC9-8CD6-FD193B437077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11/12/2014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BE52E-E179-4673-8419-145D37CA96B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6013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5 Project Action Principles for Successful Project Management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5791200" y="2362200"/>
            <a:ext cx="2848896" cy="253692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algn="ctr">
              <a:defRPr/>
            </a:pPr>
            <a:r>
              <a:rPr lang="en-AU" b="1" i="1" kern="0" dirty="0" smtClean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The Five Project </a:t>
            </a:r>
            <a:r>
              <a:rPr lang="en-AU" b="1" i="1" kern="0" dirty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Action Principles a set of higher-order principles that stand outside </a:t>
            </a:r>
            <a:r>
              <a:rPr lang="en-AU" b="1" i="1" kern="0" dirty="0" smtClean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day-to-day </a:t>
            </a:r>
            <a:r>
              <a:rPr lang="en-AU" b="1" i="1" kern="0" dirty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processes we may use, and which guide people to align productively around a clear end-goal and determine a delivery approach. </a:t>
            </a:r>
            <a:endParaRPr lang="en-US" b="1" i="1" kern="0" dirty="0">
              <a:solidFill>
                <a:prstClr val="white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228604" y="1321765"/>
            <a:ext cx="5079035" cy="5079035"/>
            <a:chOff x="2209800" y="1371600"/>
            <a:chExt cx="4800600" cy="4800600"/>
          </a:xfrm>
        </p:grpSpPr>
        <p:grpSp>
          <p:nvGrpSpPr>
            <p:cNvPr id="32" name="Group 31"/>
            <p:cNvGrpSpPr/>
            <p:nvPr/>
          </p:nvGrpSpPr>
          <p:grpSpPr>
            <a:xfrm>
              <a:off x="2209800" y="1371600"/>
              <a:ext cx="4800600" cy="4800600"/>
              <a:chOff x="609600" y="1371600"/>
              <a:chExt cx="4800600" cy="4800600"/>
            </a:xfrm>
            <a:effectLst>
              <a:outerShdw blurRad="1905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9" name="Oval 2"/>
              <p:cNvSpPr/>
              <p:nvPr/>
            </p:nvSpPr>
            <p:spPr>
              <a:xfrm>
                <a:off x="1312633" y="5038116"/>
                <a:ext cx="3394537" cy="1134084"/>
              </a:xfrm>
              <a:custGeom>
                <a:avLst/>
                <a:gdLst/>
                <a:ahLst/>
                <a:cxnLst/>
                <a:rect l="l" t="t" r="r" b="b"/>
                <a:pathLst>
                  <a:path w="3394537" h="1134084">
                    <a:moveTo>
                      <a:pt x="2963485" y="0"/>
                    </a:moveTo>
                    <a:lnTo>
                      <a:pt x="3394537" y="431052"/>
                    </a:lnTo>
                    <a:cubicBezTo>
                      <a:pt x="2960168" y="865421"/>
                      <a:pt x="2360093" y="1134084"/>
                      <a:pt x="1697268" y="1134084"/>
                    </a:cubicBezTo>
                    <a:cubicBezTo>
                      <a:pt x="1034444" y="1134084"/>
                      <a:pt x="434369" y="865422"/>
                      <a:pt x="0" y="431053"/>
                    </a:cubicBezTo>
                    <a:lnTo>
                      <a:pt x="431053" y="1"/>
                    </a:lnTo>
                    <a:cubicBezTo>
                      <a:pt x="755106" y="324053"/>
                      <a:pt x="1202780" y="524484"/>
                      <a:pt x="1697268" y="524484"/>
                    </a:cubicBezTo>
                    <a:cubicBezTo>
                      <a:pt x="2191756" y="524484"/>
                      <a:pt x="2639432" y="324053"/>
                      <a:pt x="2963485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2"/>
              <p:cNvSpPr/>
              <p:nvPr/>
            </p:nvSpPr>
            <p:spPr>
              <a:xfrm>
                <a:off x="4276116" y="2074633"/>
                <a:ext cx="1134084" cy="3394537"/>
              </a:xfrm>
              <a:custGeom>
                <a:avLst/>
                <a:gdLst/>
                <a:ahLst/>
                <a:cxnLst/>
                <a:rect l="l" t="t" r="r" b="b"/>
                <a:pathLst>
                  <a:path w="1134084" h="3394537">
                    <a:moveTo>
                      <a:pt x="431053" y="0"/>
                    </a:moveTo>
                    <a:cubicBezTo>
                      <a:pt x="865421" y="434369"/>
                      <a:pt x="1134084" y="1034444"/>
                      <a:pt x="1134084" y="1697268"/>
                    </a:cubicBezTo>
                    <a:cubicBezTo>
                      <a:pt x="1134084" y="2360093"/>
                      <a:pt x="865421" y="2960168"/>
                      <a:pt x="431053" y="3394537"/>
                    </a:cubicBezTo>
                    <a:lnTo>
                      <a:pt x="0" y="2963484"/>
                    </a:lnTo>
                    <a:cubicBezTo>
                      <a:pt x="324053" y="2639431"/>
                      <a:pt x="524484" y="2191756"/>
                      <a:pt x="524484" y="1697268"/>
                    </a:cubicBezTo>
                    <a:cubicBezTo>
                      <a:pt x="524484" y="1202780"/>
                      <a:pt x="324053" y="755105"/>
                      <a:pt x="0" y="431052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2"/>
              <p:cNvSpPr/>
              <p:nvPr/>
            </p:nvSpPr>
            <p:spPr>
              <a:xfrm>
                <a:off x="1312633" y="1371600"/>
                <a:ext cx="3394537" cy="1134084"/>
              </a:xfrm>
              <a:custGeom>
                <a:avLst/>
                <a:gdLst/>
                <a:ahLst/>
                <a:cxnLst/>
                <a:rect l="l" t="t" r="r" b="b"/>
                <a:pathLst>
                  <a:path w="3394537" h="1134084">
                    <a:moveTo>
                      <a:pt x="1697268" y="0"/>
                    </a:moveTo>
                    <a:cubicBezTo>
                      <a:pt x="2360093" y="0"/>
                      <a:pt x="2960168" y="268663"/>
                      <a:pt x="3394537" y="703032"/>
                    </a:cubicBezTo>
                    <a:lnTo>
                      <a:pt x="2963484" y="1134084"/>
                    </a:lnTo>
                    <a:cubicBezTo>
                      <a:pt x="2639431" y="810031"/>
                      <a:pt x="2191756" y="609600"/>
                      <a:pt x="1697268" y="609600"/>
                    </a:cubicBezTo>
                    <a:cubicBezTo>
                      <a:pt x="1202780" y="609600"/>
                      <a:pt x="755105" y="810031"/>
                      <a:pt x="431052" y="1134084"/>
                    </a:cubicBezTo>
                    <a:lnTo>
                      <a:pt x="0" y="703032"/>
                    </a:lnTo>
                    <a:cubicBezTo>
                      <a:pt x="434369" y="268663"/>
                      <a:pt x="1034444" y="0"/>
                      <a:pt x="1697268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2"/>
              <p:cNvSpPr/>
              <p:nvPr/>
            </p:nvSpPr>
            <p:spPr>
              <a:xfrm>
                <a:off x="609600" y="2074633"/>
                <a:ext cx="1134084" cy="3394537"/>
              </a:xfrm>
              <a:custGeom>
                <a:avLst/>
                <a:gdLst/>
                <a:ahLst/>
                <a:cxnLst/>
                <a:rect l="l" t="t" r="r" b="b"/>
                <a:pathLst>
                  <a:path w="1134084" h="3394537">
                    <a:moveTo>
                      <a:pt x="703032" y="0"/>
                    </a:moveTo>
                    <a:lnTo>
                      <a:pt x="1134084" y="431052"/>
                    </a:lnTo>
                    <a:cubicBezTo>
                      <a:pt x="810031" y="755105"/>
                      <a:pt x="609600" y="1202780"/>
                      <a:pt x="609600" y="1697268"/>
                    </a:cubicBezTo>
                    <a:cubicBezTo>
                      <a:pt x="609600" y="2191756"/>
                      <a:pt x="810031" y="2639431"/>
                      <a:pt x="1134084" y="2963484"/>
                    </a:cubicBezTo>
                    <a:lnTo>
                      <a:pt x="703032" y="3394537"/>
                    </a:lnTo>
                    <a:cubicBezTo>
                      <a:pt x="268663" y="2960168"/>
                      <a:pt x="0" y="2360093"/>
                      <a:pt x="0" y="1697268"/>
                    </a:cubicBezTo>
                    <a:cubicBezTo>
                      <a:pt x="0" y="1034444"/>
                      <a:pt x="268663" y="434369"/>
                      <a:pt x="703032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3621203" y="2783003"/>
              <a:ext cx="1977794" cy="1977794"/>
              <a:chOff x="1708427" y="2783004"/>
              <a:chExt cx="1977794" cy="1977794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1708427" y="2783004"/>
                <a:ext cx="1977794" cy="1977794"/>
                <a:chOff x="6019800" y="3276599"/>
                <a:chExt cx="533400" cy="533400"/>
              </a:xfrm>
              <a:effectLst/>
            </p:grpSpPr>
            <p:sp>
              <p:nvSpPr>
                <p:cNvPr id="47" name="Oval 46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>
                  <a:gsLst>
                    <a:gs pos="35000">
                      <a:srgbClr val="00297A"/>
                    </a:gs>
                    <a:gs pos="70000">
                      <a:srgbClr val="0070C0"/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 cap="flat" cmpd="sng" algn="ctr">
                  <a:solidFill>
                    <a:srgbClr val="002060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65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46" name="Rectangle 45"/>
              <p:cNvSpPr/>
              <p:nvPr/>
            </p:nvSpPr>
            <p:spPr>
              <a:xfrm>
                <a:off x="1918566" y="3469467"/>
                <a:ext cx="1557516" cy="6690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kern="0" dirty="0" smtClean="0">
                    <a:solidFill>
                      <a:prstClr val="white"/>
                    </a:solidFill>
                    <a:effectLst>
                      <a:outerShdw blurRad="38100" dist="25400" dir="5400000" algn="t" rotWithShape="0">
                        <a:prstClr val="black">
                          <a:alpha val="57000"/>
                        </a:prstClr>
                      </a:outerShdw>
                    </a:effectLst>
                  </a:rPr>
                  <a:t>Achieve</a:t>
                </a:r>
              </a:p>
              <a:p>
                <a:pPr algn="ctr"/>
                <a:r>
                  <a:rPr lang="en-US" sz="2000" b="1" kern="0" dirty="0" smtClean="0">
                    <a:solidFill>
                      <a:prstClr val="white"/>
                    </a:solidFill>
                    <a:effectLst>
                      <a:outerShdw blurRad="38100" dist="25400" dir="5400000" algn="t" rotWithShape="0">
                        <a:prstClr val="black">
                          <a:alpha val="57000"/>
                        </a:prstClr>
                      </a:outerShdw>
                    </a:effectLst>
                  </a:rPr>
                  <a:t>Outcomes</a:t>
                </a:r>
                <a:endParaRPr lang="en-US" sz="2000" b="1" kern="0" dirty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35" name="Chevron 34"/>
            <p:cNvSpPr/>
            <p:nvPr/>
          </p:nvSpPr>
          <p:spPr>
            <a:xfrm flipH="1">
              <a:off x="2912833" y="3404618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>
              <a:off x="5648584" y="3404618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5400000" flipH="1" flipV="1">
              <a:off x="4290060" y="2026262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5400000">
              <a:off x="4290060" y="4789993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657600" y="1705197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Fulfil Customer Value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5400000">
              <a:off x="5401605" y="3427728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Build Shared Models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64898" y="5200650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dirty="0" smtClean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Kozuka Gothic Pr6N B" pitchFamily="34" charset="-128"/>
                  <a:ea typeface="Kozuka Gothic Pr6N B" pitchFamily="34" charset="-128"/>
                </a:rPr>
                <a:t>Suppress Entropy</a:t>
              </a:r>
              <a:endParaRPr lang="en-US" sz="2800" b="1" dirty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Kozuka Gothic Pr6N B" pitchFamily="34" charset="-128"/>
                <a:ea typeface="Kozuka Gothic Pr6N B" pitchFamily="34" charset="-12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1883304" y="3369634"/>
              <a:ext cx="2116630" cy="804534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Eliminate Teaming Threats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87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5 Project Action Principles</a:t>
            </a:r>
            <a:endParaRPr lang="en-US" dirty="0"/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1811655" y="1032510"/>
            <a:ext cx="5520690" cy="5520690"/>
            <a:chOff x="2209800" y="1371600"/>
            <a:chExt cx="4800600" cy="4800600"/>
          </a:xfrm>
        </p:grpSpPr>
        <p:grpSp>
          <p:nvGrpSpPr>
            <p:cNvPr id="32" name="Group 31"/>
            <p:cNvGrpSpPr/>
            <p:nvPr/>
          </p:nvGrpSpPr>
          <p:grpSpPr>
            <a:xfrm>
              <a:off x="2209800" y="1371600"/>
              <a:ext cx="4800600" cy="4800600"/>
              <a:chOff x="609600" y="1371600"/>
              <a:chExt cx="4800600" cy="4800600"/>
            </a:xfrm>
            <a:effectLst>
              <a:outerShdw blurRad="1905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9" name="Oval 2"/>
              <p:cNvSpPr/>
              <p:nvPr/>
            </p:nvSpPr>
            <p:spPr>
              <a:xfrm>
                <a:off x="1312633" y="5038116"/>
                <a:ext cx="3394537" cy="1134084"/>
              </a:xfrm>
              <a:custGeom>
                <a:avLst/>
                <a:gdLst/>
                <a:ahLst/>
                <a:cxnLst/>
                <a:rect l="l" t="t" r="r" b="b"/>
                <a:pathLst>
                  <a:path w="3394537" h="1134084">
                    <a:moveTo>
                      <a:pt x="2963485" y="0"/>
                    </a:moveTo>
                    <a:lnTo>
                      <a:pt x="3394537" y="431052"/>
                    </a:lnTo>
                    <a:cubicBezTo>
                      <a:pt x="2960168" y="865421"/>
                      <a:pt x="2360093" y="1134084"/>
                      <a:pt x="1697268" y="1134084"/>
                    </a:cubicBezTo>
                    <a:cubicBezTo>
                      <a:pt x="1034444" y="1134084"/>
                      <a:pt x="434369" y="865422"/>
                      <a:pt x="0" y="431053"/>
                    </a:cubicBezTo>
                    <a:lnTo>
                      <a:pt x="431053" y="1"/>
                    </a:lnTo>
                    <a:cubicBezTo>
                      <a:pt x="755106" y="324053"/>
                      <a:pt x="1202780" y="524484"/>
                      <a:pt x="1697268" y="524484"/>
                    </a:cubicBezTo>
                    <a:cubicBezTo>
                      <a:pt x="2191756" y="524484"/>
                      <a:pt x="2639432" y="324053"/>
                      <a:pt x="2963485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2"/>
              <p:cNvSpPr/>
              <p:nvPr/>
            </p:nvSpPr>
            <p:spPr>
              <a:xfrm>
                <a:off x="4276116" y="2074633"/>
                <a:ext cx="1134084" cy="3394537"/>
              </a:xfrm>
              <a:custGeom>
                <a:avLst/>
                <a:gdLst/>
                <a:ahLst/>
                <a:cxnLst/>
                <a:rect l="l" t="t" r="r" b="b"/>
                <a:pathLst>
                  <a:path w="1134084" h="3394537">
                    <a:moveTo>
                      <a:pt x="431053" y="0"/>
                    </a:moveTo>
                    <a:cubicBezTo>
                      <a:pt x="865421" y="434369"/>
                      <a:pt x="1134084" y="1034444"/>
                      <a:pt x="1134084" y="1697268"/>
                    </a:cubicBezTo>
                    <a:cubicBezTo>
                      <a:pt x="1134084" y="2360093"/>
                      <a:pt x="865421" y="2960168"/>
                      <a:pt x="431053" y="3394537"/>
                    </a:cubicBezTo>
                    <a:lnTo>
                      <a:pt x="0" y="2963484"/>
                    </a:lnTo>
                    <a:cubicBezTo>
                      <a:pt x="324053" y="2639431"/>
                      <a:pt x="524484" y="2191756"/>
                      <a:pt x="524484" y="1697268"/>
                    </a:cubicBezTo>
                    <a:cubicBezTo>
                      <a:pt x="524484" y="1202780"/>
                      <a:pt x="324053" y="755105"/>
                      <a:pt x="0" y="431052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2"/>
              <p:cNvSpPr/>
              <p:nvPr/>
            </p:nvSpPr>
            <p:spPr>
              <a:xfrm>
                <a:off x="1312633" y="1371600"/>
                <a:ext cx="3394537" cy="1134084"/>
              </a:xfrm>
              <a:custGeom>
                <a:avLst/>
                <a:gdLst/>
                <a:ahLst/>
                <a:cxnLst/>
                <a:rect l="l" t="t" r="r" b="b"/>
                <a:pathLst>
                  <a:path w="3394537" h="1134084">
                    <a:moveTo>
                      <a:pt x="1697268" y="0"/>
                    </a:moveTo>
                    <a:cubicBezTo>
                      <a:pt x="2360093" y="0"/>
                      <a:pt x="2960168" y="268663"/>
                      <a:pt x="3394537" y="703032"/>
                    </a:cubicBezTo>
                    <a:lnTo>
                      <a:pt x="2963484" y="1134084"/>
                    </a:lnTo>
                    <a:cubicBezTo>
                      <a:pt x="2639431" y="810031"/>
                      <a:pt x="2191756" y="609600"/>
                      <a:pt x="1697268" y="609600"/>
                    </a:cubicBezTo>
                    <a:cubicBezTo>
                      <a:pt x="1202780" y="609600"/>
                      <a:pt x="755105" y="810031"/>
                      <a:pt x="431052" y="1134084"/>
                    </a:cubicBezTo>
                    <a:lnTo>
                      <a:pt x="0" y="703032"/>
                    </a:lnTo>
                    <a:cubicBezTo>
                      <a:pt x="434369" y="268663"/>
                      <a:pt x="1034444" y="0"/>
                      <a:pt x="1697268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2"/>
              <p:cNvSpPr/>
              <p:nvPr/>
            </p:nvSpPr>
            <p:spPr>
              <a:xfrm>
                <a:off x="609600" y="2074633"/>
                <a:ext cx="1134084" cy="3394537"/>
              </a:xfrm>
              <a:custGeom>
                <a:avLst/>
                <a:gdLst/>
                <a:ahLst/>
                <a:cxnLst/>
                <a:rect l="l" t="t" r="r" b="b"/>
                <a:pathLst>
                  <a:path w="1134084" h="3394537">
                    <a:moveTo>
                      <a:pt x="703032" y="0"/>
                    </a:moveTo>
                    <a:lnTo>
                      <a:pt x="1134084" y="431052"/>
                    </a:lnTo>
                    <a:cubicBezTo>
                      <a:pt x="810031" y="755105"/>
                      <a:pt x="609600" y="1202780"/>
                      <a:pt x="609600" y="1697268"/>
                    </a:cubicBezTo>
                    <a:cubicBezTo>
                      <a:pt x="609600" y="2191756"/>
                      <a:pt x="810031" y="2639431"/>
                      <a:pt x="1134084" y="2963484"/>
                    </a:cubicBezTo>
                    <a:lnTo>
                      <a:pt x="703032" y="3394537"/>
                    </a:lnTo>
                    <a:cubicBezTo>
                      <a:pt x="268663" y="2960168"/>
                      <a:pt x="0" y="2360093"/>
                      <a:pt x="0" y="1697268"/>
                    </a:cubicBezTo>
                    <a:cubicBezTo>
                      <a:pt x="0" y="1034444"/>
                      <a:pt x="268663" y="434369"/>
                      <a:pt x="703032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3621203" y="2783003"/>
              <a:ext cx="1977794" cy="1977794"/>
              <a:chOff x="1708427" y="2783004"/>
              <a:chExt cx="1977794" cy="1977794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1708427" y="2783004"/>
                <a:ext cx="1977794" cy="1977794"/>
                <a:chOff x="6019800" y="3276599"/>
                <a:chExt cx="533400" cy="533400"/>
              </a:xfrm>
              <a:effectLst/>
            </p:grpSpPr>
            <p:sp>
              <p:nvSpPr>
                <p:cNvPr id="47" name="Oval 46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>
                  <a:gsLst>
                    <a:gs pos="35000">
                      <a:srgbClr val="00297A"/>
                    </a:gs>
                    <a:gs pos="70000">
                      <a:srgbClr val="0070C0"/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 cap="flat" cmpd="sng" algn="ctr">
                  <a:solidFill>
                    <a:srgbClr val="002060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65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46" name="Rectangle 45"/>
              <p:cNvSpPr/>
              <p:nvPr/>
            </p:nvSpPr>
            <p:spPr>
              <a:xfrm>
                <a:off x="1918566" y="3469467"/>
                <a:ext cx="1557516" cy="7493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500" b="1" kern="0" dirty="0" smtClean="0">
                    <a:solidFill>
                      <a:prstClr val="white"/>
                    </a:solidFill>
                    <a:effectLst>
                      <a:outerShdw blurRad="38100" dist="25400" dir="5400000" algn="t" rotWithShape="0">
                        <a:prstClr val="black">
                          <a:alpha val="57000"/>
                        </a:prstClr>
                      </a:outerShdw>
                    </a:effectLst>
                  </a:rPr>
                  <a:t>Achieve</a:t>
                </a:r>
              </a:p>
              <a:p>
                <a:pPr algn="ctr"/>
                <a:r>
                  <a:rPr lang="en-US" sz="2500" b="1" kern="0" dirty="0" smtClean="0">
                    <a:solidFill>
                      <a:prstClr val="white"/>
                    </a:solidFill>
                    <a:effectLst>
                      <a:outerShdw blurRad="38100" dist="25400" dir="5400000" algn="t" rotWithShape="0">
                        <a:prstClr val="black">
                          <a:alpha val="57000"/>
                        </a:prstClr>
                      </a:outerShdw>
                    </a:effectLst>
                  </a:rPr>
                  <a:t>Outcomes</a:t>
                </a:r>
                <a:endParaRPr lang="en-US" sz="2500" b="1" kern="0" dirty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35" name="Chevron 34"/>
            <p:cNvSpPr/>
            <p:nvPr/>
          </p:nvSpPr>
          <p:spPr>
            <a:xfrm flipH="1">
              <a:off x="2912833" y="3404618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>
              <a:off x="5648584" y="3404618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5400000" flipH="1" flipV="1">
              <a:off x="4290060" y="2026262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5400000">
              <a:off x="4290060" y="4789993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657600" y="1705197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Fulfil Customer Value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5400000">
              <a:off x="5401605" y="3427728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Build Shared Models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64898" y="5200650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dirty="0" smtClean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Kozuka Gothic Pr6N B" pitchFamily="34" charset="-128"/>
                  <a:ea typeface="Kozuka Gothic Pr6N B" pitchFamily="34" charset="-128"/>
                </a:rPr>
                <a:t>Suppress Entropy</a:t>
              </a:r>
              <a:endParaRPr lang="en-US" sz="2800" b="1" dirty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Kozuka Gothic Pr6N B" pitchFamily="34" charset="-128"/>
                <a:ea typeface="Kozuka Gothic Pr6N B" pitchFamily="34" charset="-12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1883304" y="3369634"/>
              <a:ext cx="2116630" cy="804534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Eliminate Teaming Threats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645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1811655" y="668655"/>
            <a:ext cx="5520690" cy="5520690"/>
            <a:chOff x="2209800" y="1371600"/>
            <a:chExt cx="4800600" cy="4800600"/>
          </a:xfrm>
        </p:grpSpPr>
        <p:grpSp>
          <p:nvGrpSpPr>
            <p:cNvPr id="32" name="Group 31"/>
            <p:cNvGrpSpPr/>
            <p:nvPr/>
          </p:nvGrpSpPr>
          <p:grpSpPr>
            <a:xfrm>
              <a:off x="2209800" y="1371600"/>
              <a:ext cx="4800600" cy="4800600"/>
              <a:chOff x="609600" y="1371600"/>
              <a:chExt cx="4800600" cy="4800600"/>
            </a:xfrm>
            <a:effectLst>
              <a:outerShdw blurRad="1905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9" name="Oval 2"/>
              <p:cNvSpPr/>
              <p:nvPr/>
            </p:nvSpPr>
            <p:spPr>
              <a:xfrm>
                <a:off x="1312633" y="5038116"/>
                <a:ext cx="3394537" cy="1134084"/>
              </a:xfrm>
              <a:custGeom>
                <a:avLst/>
                <a:gdLst/>
                <a:ahLst/>
                <a:cxnLst/>
                <a:rect l="l" t="t" r="r" b="b"/>
                <a:pathLst>
                  <a:path w="3394537" h="1134084">
                    <a:moveTo>
                      <a:pt x="2963485" y="0"/>
                    </a:moveTo>
                    <a:lnTo>
                      <a:pt x="3394537" y="431052"/>
                    </a:lnTo>
                    <a:cubicBezTo>
                      <a:pt x="2960168" y="865421"/>
                      <a:pt x="2360093" y="1134084"/>
                      <a:pt x="1697268" y="1134084"/>
                    </a:cubicBezTo>
                    <a:cubicBezTo>
                      <a:pt x="1034444" y="1134084"/>
                      <a:pt x="434369" y="865422"/>
                      <a:pt x="0" y="431053"/>
                    </a:cubicBezTo>
                    <a:lnTo>
                      <a:pt x="431053" y="1"/>
                    </a:lnTo>
                    <a:cubicBezTo>
                      <a:pt x="755106" y="324053"/>
                      <a:pt x="1202780" y="524484"/>
                      <a:pt x="1697268" y="524484"/>
                    </a:cubicBezTo>
                    <a:cubicBezTo>
                      <a:pt x="2191756" y="524484"/>
                      <a:pt x="2639432" y="324053"/>
                      <a:pt x="2963485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2"/>
              <p:cNvSpPr/>
              <p:nvPr/>
            </p:nvSpPr>
            <p:spPr>
              <a:xfrm>
                <a:off x="4276116" y="2074633"/>
                <a:ext cx="1134084" cy="3394537"/>
              </a:xfrm>
              <a:custGeom>
                <a:avLst/>
                <a:gdLst/>
                <a:ahLst/>
                <a:cxnLst/>
                <a:rect l="l" t="t" r="r" b="b"/>
                <a:pathLst>
                  <a:path w="1134084" h="3394537">
                    <a:moveTo>
                      <a:pt x="431053" y="0"/>
                    </a:moveTo>
                    <a:cubicBezTo>
                      <a:pt x="865421" y="434369"/>
                      <a:pt x="1134084" y="1034444"/>
                      <a:pt x="1134084" y="1697268"/>
                    </a:cubicBezTo>
                    <a:cubicBezTo>
                      <a:pt x="1134084" y="2360093"/>
                      <a:pt x="865421" y="2960168"/>
                      <a:pt x="431053" y="3394537"/>
                    </a:cubicBezTo>
                    <a:lnTo>
                      <a:pt x="0" y="2963484"/>
                    </a:lnTo>
                    <a:cubicBezTo>
                      <a:pt x="324053" y="2639431"/>
                      <a:pt x="524484" y="2191756"/>
                      <a:pt x="524484" y="1697268"/>
                    </a:cubicBezTo>
                    <a:cubicBezTo>
                      <a:pt x="524484" y="1202780"/>
                      <a:pt x="324053" y="755105"/>
                      <a:pt x="0" y="431052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2"/>
              <p:cNvSpPr/>
              <p:nvPr/>
            </p:nvSpPr>
            <p:spPr>
              <a:xfrm>
                <a:off x="1312633" y="1371600"/>
                <a:ext cx="3394537" cy="1134084"/>
              </a:xfrm>
              <a:custGeom>
                <a:avLst/>
                <a:gdLst/>
                <a:ahLst/>
                <a:cxnLst/>
                <a:rect l="l" t="t" r="r" b="b"/>
                <a:pathLst>
                  <a:path w="3394537" h="1134084">
                    <a:moveTo>
                      <a:pt x="1697268" y="0"/>
                    </a:moveTo>
                    <a:cubicBezTo>
                      <a:pt x="2360093" y="0"/>
                      <a:pt x="2960168" y="268663"/>
                      <a:pt x="3394537" y="703032"/>
                    </a:cubicBezTo>
                    <a:lnTo>
                      <a:pt x="2963484" y="1134084"/>
                    </a:lnTo>
                    <a:cubicBezTo>
                      <a:pt x="2639431" y="810031"/>
                      <a:pt x="2191756" y="609600"/>
                      <a:pt x="1697268" y="609600"/>
                    </a:cubicBezTo>
                    <a:cubicBezTo>
                      <a:pt x="1202780" y="609600"/>
                      <a:pt x="755105" y="810031"/>
                      <a:pt x="431052" y="1134084"/>
                    </a:cubicBezTo>
                    <a:lnTo>
                      <a:pt x="0" y="703032"/>
                    </a:lnTo>
                    <a:cubicBezTo>
                      <a:pt x="434369" y="268663"/>
                      <a:pt x="1034444" y="0"/>
                      <a:pt x="1697268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2"/>
              <p:cNvSpPr/>
              <p:nvPr/>
            </p:nvSpPr>
            <p:spPr>
              <a:xfrm>
                <a:off x="609600" y="2074633"/>
                <a:ext cx="1134084" cy="3394537"/>
              </a:xfrm>
              <a:custGeom>
                <a:avLst/>
                <a:gdLst/>
                <a:ahLst/>
                <a:cxnLst/>
                <a:rect l="l" t="t" r="r" b="b"/>
                <a:pathLst>
                  <a:path w="1134084" h="3394537">
                    <a:moveTo>
                      <a:pt x="703032" y="0"/>
                    </a:moveTo>
                    <a:lnTo>
                      <a:pt x="1134084" y="431052"/>
                    </a:lnTo>
                    <a:cubicBezTo>
                      <a:pt x="810031" y="755105"/>
                      <a:pt x="609600" y="1202780"/>
                      <a:pt x="609600" y="1697268"/>
                    </a:cubicBezTo>
                    <a:cubicBezTo>
                      <a:pt x="609600" y="2191756"/>
                      <a:pt x="810031" y="2639431"/>
                      <a:pt x="1134084" y="2963484"/>
                    </a:cubicBezTo>
                    <a:lnTo>
                      <a:pt x="703032" y="3394537"/>
                    </a:lnTo>
                    <a:cubicBezTo>
                      <a:pt x="268663" y="2960168"/>
                      <a:pt x="0" y="2360093"/>
                      <a:pt x="0" y="1697268"/>
                    </a:cubicBezTo>
                    <a:cubicBezTo>
                      <a:pt x="0" y="1034444"/>
                      <a:pt x="268663" y="434369"/>
                      <a:pt x="703032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3621203" y="2783003"/>
              <a:ext cx="1977794" cy="1977794"/>
              <a:chOff x="1708427" y="2783004"/>
              <a:chExt cx="1977794" cy="1977794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1708427" y="2783004"/>
                <a:ext cx="1977794" cy="1977794"/>
                <a:chOff x="6019800" y="3276599"/>
                <a:chExt cx="533400" cy="533400"/>
              </a:xfrm>
              <a:effectLst/>
            </p:grpSpPr>
            <p:sp>
              <p:nvSpPr>
                <p:cNvPr id="47" name="Oval 46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>
                  <a:gsLst>
                    <a:gs pos="35000">
                      <a:srgbClr val="00297A"/>
                    </a:gs>
                    <a:gs pos="70000">
                      <a:srgbClr val="0070C0"/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 cap="flat" cmpd="sng" algn="ctr">
                  <a:solidFill>
                    <a:srgbClr val="002060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65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46" name="Rectangle 45"/>
              <p:cNvSpPr/>
              <p:nvPr/>
            </p:nvSpPr>
            <p:spPr>
              <a:xfrm>
                <a:off x="1918566" y="3469467"/>
                <a:ext cx="1557516" cy="7493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500" b="1" kern="0" dirty="0" smtClean="0">
                    <a:solidFill>
                      <a:prstClr val="white"/>
                    </a:solidFill>
                    <a:effectLst>
                      <a:outerShdw blurRad="38100" dist="25400" dir="5400000" algn="t" rotWithShape="0">
                        <a:prstClr val="black">
                          <a:alpha val="57000"/>
                        </a:prstClr>
                      </a:outerShdw>
                    </a:effectLst>
                  </a:rPr>
                  <a:t>Achieve</a:t>
                </a:r>
              </a:p>
              <a:p>
                <a:pPr algn="ctr"/>
                <a:r>
                  <a:rPr lang="en-US" sz="2500" b="1" kern="0" dirty="0" smtClean="0">
                    <a:solidFill>
                      <a:prstClr val="white"/>
                    </a:solidFill>
                    <a:effectLst>
                      <a:outerShdw blurRad="38100" dist="25400" dir="5400000" algn="t" rotWithShape="0">
                        <a:prstClr val="black">
                          <a:alpha val="57000"/>
                        </a:prstClr>
                      </a:outerShdw>
                    </a:effectLst>
                  </a:rPr>
                  <a:t>Outcomes</a:t>
                </a:r>
                <a:endParaRPr lang="en-US" sz="2500" b="1" kern="0" dirty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35" name="Chevron 34"/>
            <p:cNvSpPr/>
            <p:nvPr/>
          </p:nvSpPr>
          <p:spPr>
            <a:xfrm flipH="1">
              <a:off x="2912833" y="3404618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>
              <a:off x="5648584" y="3404618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5400000" flipH="1" flipV="1">
              <a:off x="4290060" y="2026262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40" name="Chevron 39"/>
            <p:cNvSpPr/>
            <p:nvPr/>
          </p:nvSpPr>
          <p:spPr>
            <a:xfrm rot="5400000">
              <a:off x="4290060" y="4789993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657600" y="1705197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Fulfil Customer Value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5400000">
              <a:off x="5401605" y="3427728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Build Shared Models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64898" y="5200650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dirty="0" smtClean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Kozuka Gothic Pr6N B" pitchFamily="34" charset="-128"/>
                  <a:ea typeface="Kozuka Gothic Pr6N B" pitchFamily="34" charset="-128"/>
                </a:rPr>
                <a:t>Suppress Entropy</a:t>
              </a:r>
              <a:endParaRPr lang="en-US" sz="2800" b="1" dirty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Kozuka Gothic Pr6N B" pitchFamily="34" charset="-128"/>
                <a:ea typeface="Kozuka Gothic Pr6N B" pitchFamily="34" charset="-12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1883304" y="3369634"/>
              <a:ext cx="2116630" cy="804534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Eliminate Teaming Threats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</p:grpSp>
      <p:sp>
        <p:nvSpPr>
          <p:cNvPr id="25" name="Pie 24"/>
          <p:cNvSpPr>
            <a:spLocks noChangeAspect="1"/>
          </p:cNvSpPr>
          <p:nvPr/>
        </p:nvSpPr>
        <p:spPr>
          <a:xfrm rot="2700000">
            <a:off x="1800002" y="657002"/>
            <a:ext cx="5544000" cy="5544000"/>
          </a:xfrm>
          <a:prstGeom prst="pi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406370" y="2346455"/>
            <a:ext cx="2331264" cy="233126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594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Project Action Principles</a:t>
            </a:r>
            <a:endParaRPr lang="en-US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6200" y="1032510"/>
            <a:ext cx="5520690" cy="5520690"/>
            <a:chOff x="2209800" y="1371600"/>
            <a:chExt cx="4800600" cy="4800600"/>
          </a:xfrm>
        </p:grpSpPr>
        <p:grpSp>
          <p:nvGrpSpPr>
            <p:cNvPr id="25" name="Group 24"/>
            <p:cNvGrpSpPr/>
            <p:nvPr/>
          </p:nvGrpSpPr>
          <p:grpSpPr>
            <a:xfrm>
              <a:off x="2209800" y="1371600"/>
              <a:ext cx="4800600" cy="4800600"/>
              <a:chOff x="609600" y="1371600"/>
              <a:chExt cx="4800600" cy="4800600"/>
            </a:xfrm>
            <a:effectLst>
              <a:outerShdw blurRad="1905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" name="Oval 2"/>
              <p:cNvSpPr/>
              <p:nvPr/>
            </p:nvSpPr>
            <p:spPr>
              <a:xfrm>
                <a:off x="1312633" y="5038116"/>
                <a:ext cx="3394537" cy="1134084"/>
              </a:xfrm>
              <a:custGeom>
                <a:avLst/>
                <a:gdLst/>
                <a:ahLst/>
                <a:cxnLst/>
                <a:rect l="l" t="t" r="r" b="b"/>
                <a:pathLst>
                  <a:path w="3394537" h="1134084">
                    <a:moveTo>
                      <a:pt x="2963485" y="0"/>
                    </a:moveTo>
                    <a:lnTo>
                      <a:pt x="3394537" y="431052"/>
                    </a:lnTo>
                    <a:cubicBezTo>
                      <a:pt x="2960168" y="865421"/>
                      <a:pt x="2360093" y="1134084"/>
                      <a:pt x="1697268" y="1134084"/>
                    </a:cubicBezTo>
                    <a:cubicBezTo>
                      <a:pt x="1034444" y="1134084"/>
                      <a:pt x="434369" y="865422"/>
                      <a:pt x="0" y="431053"/>
                    </a:cubicBezTo>
                    <a:lnTo>
                      <a:pt x="431053" y="1"/>
                    </a:lnTo>
                    <a:cubicBezTo>
                      <a:pt x="755106" y="324053"/>
                      <a:pt x="1202780" y="524484"/>
                      <a:pt x="1697268" y="524484"/>
                    </a:cubicBezTo>
                    <a:cubicBezTo>
                      <a:pt x="2191756" y="524484"/>
                      <a:pt x="2639432" y="324053"/>
                      <a:pt x="2963485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Oval 2"/>
              <p:cNvSpPr/>
              <p:nvPr/>
            </p:nvSpPr>
            <p:spPr>
              <a:xfrm>
                <a:off x="4276116" y="2074633"/>
                <a:ext cx="1134084" cy="3394537"/>
              </a:xfrm>
              <a:custGeom>
                <a:avLst/>
                <a:gdLst/>
                <a:ahLst/>
                <a:cxnLst/>
                <a:rect l="l" t="t" r="r" b="b"/>
                <a:pathLst>
                  <a:path w="1134084" h="3394537">
                    <a:moveTo>
                      <a:pt x="431053" y="0"/>
                    </a:moveTo>
                    <a:cubicBezTo>
                      <a:pt x="865421" y="434369"/>
                      <a:pt x="1134084" y="1034444"/>
                      <a:pt x="1134084" y="1697268"/>
                    </a:cubicBezTo>
                    <a:cubicBezTo>
                      <a:pt x="1134084" y="2360093"/>
                      <a:pt x="865421" y="2960168"/>
                      <a:pt x="431053" y="3394537"/>
                    </a:cubicBezTo>
                    <a:lnTo>
                      <a:pt x="0" y="2963484"/>
                    </a:lnTo>
                    <a:cubicBezTo>
                      <a:pt x="324053" y="2639431"/>
                      <a:pt x="524484" y="2191756"/>
                      <a:pt x="524484" y="1697268"/>
                    </a:cubicBezTo>
                    <a:cubicBezTo>
                      <a:pt x="524484" y="1202780"/>
                      <a:pt x="324053" y="755105"/>
                      <a:pt x="0" y="431052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Oval 2"/>
              <p:cNvSpPr/>
              <p:nvPr/>
            </p:nvSpPr>
            <p:spPr>
              <a:xfrm>
                <a:off x="1312633" y="1371600"/>
                <a:ext cx="3394537" cy="1134084"/>
              </a:xfrm>
              <a:custGeom>
                <a:avLst/>
                <a:gdLst/>
                <a:ahLst/>
                <a:cxnLst/>
                <a:rect l="l" t="t" r="r" b="b"/>
                <a:pathLst>
                  <a:path w="3394537" h="1134084">
                    <a:moveTo>
                      <a:pt x="1697268" y="0"/>
                    </a:moveTo>
                    <a:cubicBezTo>
                      <a:pt x="2360093" y="0"/>
                      <a:pt x="2960168" y="268663"/>
                      <a:pt x="3394537" y="703032"/>
                    </a:cubicBezTo>
                    <a:lnTo>
                      <a:pt x="2963484" y="1134084"/>
                    </a:lnTo>
                    <a:cubicBezTo>
                      <a:pt x="2639431" y="810031"/>
                      <a:pt x="2191756" y="609600"/>
                      <a:pt x="1697268" y="609600"/>
                    </a:cubicBezTo>
                    <a:cubicBezTo>
                      <a:pt x="1202780" y="609600"/>
                      <a:pt x="755105" y="810031"/>
                      <a:pt x="431052" y="1134084"/>
                    </a:cubicBezTo>
                    <a:lnTo>
                      <a:pt x="0" y="703032"/>
                    </a:lnTo>
                    <a:cubicBezTo>
                      <a:pt x="434369" y="268663"/>
                      <a:pt x="1034444" y="0"/>
                      <a:pt x="1697268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2"/>
              <p:cNvSpPr/>
              <p:nvPr/>
            </p:nvSpPr>
            <p:spPr>
              <a:xfrm>
                <a:off x="609600" y="2074633"/>
                <a:ext cx="1134084" cy="3394537"/>
              </a:xfrm>
              <a:custGeom>
                <a:avLst/>
                <a:gdLst/>
                <a:ahLst/>
                <a:cxnLst/>
                <a:rect l="l" t="t" r="r" b="b"/>
                <a:pathLst>
                  <a:path w="1134084" h="3394537">
                    <a:moveTo>
                      <a:pt x="703032" y="0"/>
                    </a:moveTo>
                    <a:lnTo>
                      <a:pt x="1134084" y="431052"/>
                    </a:lnTo>
                    <a:cubicBezTo>
                      <a:pt x="810031" y="755105"/>
                      <a:pt x="609600" y="1202780"/>
                      <a:pt x="609600" y="1697268"/>
                    </a:cubicBezTo>
                    <a:cubicBezTo>
                      <a:pt x="609600" y="2191756"/>
                      <a:pt x="810031" y="2639431"/>
                      <a:pt x="1134084" y="2963484"/>
                    </a:cubicBezTo>
                    <a:lnTo>
                      <a:pt x="703032" y="3394537"/>
                    </a:lnTo>
                    <a:cubicBezTo>
                      <a:pt x="268663" y="2960168"/>
                      <a:pt x="0" y="2360093"/>
                      <a:pt x="0" y="1697268"/>
                    </a:cubicBezTo>
                    <a:cubicBezTo>
                      <a:pt x="0" y="1034444"/>
                      <a:pt x="268663" y="434369"/>
                      <a:pt x="703032" y="0"/>
                    </a:cubicBezTo>
                    <a:close/>
                  </a:path>
                </a:pathLst>
              </a:custGeom>
              <a:ln/>
              <a:effectLst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621203" y="2783003"/>
              <a:ext cx="1977794" cy="1977794"/>
              <a:chOff x="1708427" y="2783004"/>
              <a:chExt cx="1977794" cy="1977794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708427" y="2783004"/>
                <a:ext cx="1977794" cy="1977794"/>
                <a:chOff x="6019800" y="3276599"/>
                <a:chExt cx="533400" cy="533400"/>
              </a:xfrm>
              <a:effectLst/>
            </p:grpSpPr>
            <p:sp>
              <p:nvSpPr>
                <p:cNvPr id="20" name="Oval 19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>
                  <a:gsLst>
                    <a:gs pos="35000">
                      <a:srgbClr val="00297A"/>
                    </a:gs>
                    <a:gs pos="70000">
                      <a:srgbClr val="0070C0"/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 cap="flat" cmpd="sng" algn="ctr">
                  <a:solidFill>
                    <a:srgbClr val="002060"/>
                  </a:solidFill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65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2000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1918566" y="3469467"/>
                <a:ext cx="1557516" cy="7493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500" b="1" kern="0" dirty="0" smtClean="0">
                    <a:solidFill>
                      <a:prstClr val="white"/>
                    </a:solidFill>
                    <a:effectLst>
                      <a:outerShdw blurRad="38100" dist="25400" dir="5400000" algn="t" rotWithShape="0">
                        <a:prstClr val="black">
                          <a:alpha val="57000"/>
                        </a:prstClr>
                      </a:outerShdw>
                    </a:effectLst>
                  </a:rPr>
                  <a:t>Achieve</a:t>
                </a:r>
              </a:p>
              <a:p>
                <a:pPr algn="ctr"/>
                <a:r>
                  <a:rPr lang="en-US" sz="2500" b="1" kern="0" dirty="0" smtClean="0">
                    <a:solidFill>
                      <a:prstClr val="white"/>
                    </a:solidFill>
                    <a:effectLst>
                      <a:outerShdw blurRad="38100" dist="25400" dir="5400000" algn="t" rotWithShape="0">
                        <a:prstClr val="black">
                          <a:alpha val="57000"/>
                        </a:prstClr>
                      </a:outerShdw>
                    </a:effectLst>
                  </a:rPr>
                  <a:t>Outcomes</a:t>
                </a:r>
                <a:endParaRPr lang="en-US" sz="2500" b="1" kern="0" dirty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endParaRPr>
              </a:p>
            </p:txBody>
          </p:sp>
        </p:grpSp>
        <p:sp>
          <p:nvSpPr>
            <p:cNvPr id="26" name="Chevron 25"/>
            <p:cNvSpPr/>
            <p:nvPr/>
          </p:nvSpPr>
          <p:spPr>
            <a:xfrm flipH="1">
              <a:off x="2912833" y="3404618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27" name="Chevron 26"/>
            <p:cNvSpPr/>
            <p:nvPr/>
          </p:nvSpPr>
          <p:spPr>
            <a:xfrm>
              <a:off x="5648584" y="3404618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5400000" flipH="1" flipV="1">
              <a:off x="4290060" y="2026262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29" name="Chevron 28"/>
            <p:cNvSpPr/>
            <p:nvPr/>
          </p:nvSpPr>
          <p:spPr>
            <a:xfrm rot="5400000">
              <a:off x="4290060" y="4789993"/>
              <a:ext cx="640080" cy="734564"/>
            </a:xfrm>
            <a:prstGeom prst="chevron">
              <a:avLst>
                <a:gd name="adj" fmla="val 40572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prstClr val="white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57600" y="1705197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Fulfil Customer Value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5400000">
              <a:off x="5401605" y="3427728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Build Shared Models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64898" y="5200650"/>
              <a:ext cx="1890404" cy="688345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dirty="0" smtClean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Kozuka Gothic Pr6N B" pitchFamily="34" charset="-128"/>
                  <a:ea typeface="Kozuka Gothic Pr6N B" pitchFamily="34" charset="-128"/>
                </a:rPr>
                <a:t>Suppress Entropy</a:t>
              </a:r>
              <a:endParaRPr lang="en-US" sz="2800" b="1" dirty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Kozuka Gothic Pr6N B" pitchFamily="34" charset="-128"/>
                <a:ea typeface="Kozuka Gothic Pr6N B" pitchFamily="34" charset="-128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1883304" y="3369634"/>
              <a:ext cx="2116630" cy="804534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800" b="1" kern="0" dirty="0" smtClean="0">
                  <a:solidFill>
                    <a:prstClr val="white"/>
                  </a:solidFill>
                  <a:effectLst>
                    <a:outerShdw blurRad="38100" dist="25400" dir="5400000" algn="t" rotWithShape="0">
                      <a:prstClr val="black">
                        <a:alpha val="57000"/>
                      </a:prstClr>
                    </a:outerShdw>
                  </a:effectLst>
                </a:rPr>
                <a:t>Eliminate Teaming Threats</a:t>
              </a:r>
              <a:endParaRPr lang="en-US" sz="2800" b="1" kern="0" dirty="0">
                <a:solidFill>
                  <a:prstClr val="white"/>
                </a:solidFill>
                <a:effectLst>
                  <a:outerShdw blurRad="38100" dist="25400" dir="5400000" algn="t" rotWithShape="0">
                    <a:prstClr val="black">
                      <a:alpha val="57000"/>
                    </a:prstClr>
                  </a:outerShdw>
                </a:effectLst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4953000" y="282479"/>
            <a:ext cx="5791200" cy="253692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AU" sz="1600" b="1" i="1" kern="0" dirty="0" smtClean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Achieve Outcomes, Rapidly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AU" sz="1600" b="1" i="1" kern="0" dirty="0" smtClean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Fulfil Customer Value, Interactively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AU" sz="1600" b="1" i="1" kern="0" dirty="0" smtClean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Build Shared Models, Verifiably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AU" sz="1600" b="1" i="1" kern="0" dirty="0" smtClean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Eliminate Teaming Threats, Ruthlessly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AU" sz="1600" b="1" i="1" kern="0" dirty="0" smtClean="0">
                <a:solidFill>
                  <a:prstClr val="white">
                    <a:lumMod val="65000"/>
                    <a:lumOff val="35000"/>
                  </a:prstClr>
                </a:solidFill>
                <a:cs typeface="Arial" pitchFamily="34" charset="0"/>
              </a:rPr>
              <a:t>Suppress Project Entropy, Selectively</a:t>
            </a:r>
            <a:endParaRPr lang="en-US" sz="1600" b="1" i="1" kern="0" dirty="0">
              <a:solidFill>
                <a:prstClr val="white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41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42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128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1_Office Theme</vt:lpstr>
      <vt:lpstr>5 Project Action Principles for Successful Project Management</vt:lpstr>
      <vt:lpstr>5 Project Action Principles</vt:lpstr>
      <vt:lpstr>PowerPoint Presentation</vt:lpstr>
      <vt:lpstr>5 Project Action Principles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DESTEP Analysis Diagram</dc:title>
  <dc:creator>SlideHunter</dc:creator>
  <cp:lastModifiedBy>Russell, Adam</cp:lastModifiedBy>
  <cp:revision>22</cp:revision>
  <cp:lastPrinted>2014-11-11T02:19:09Z</cp:lastPrinted>
  <dcterms:created xsi:type="dcterms:W3CDTF">2013-06-25T14:09:30Z</dcterms:created>
  <dcterms:modified xsi:type="dcterms:W3CDTF">2014-11-12T04:57:34Z</dcterms:modified>
</cp:coreProperties>
</file>